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8"/>
  </p:notesMasterIdLst>
  <p:sldIdLst>
    <p:sldId id="256" r:id="rId2"/>
    <p:sldId id="257" r:id="rId3"/>
    <p:sldId id="263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84" r:id="rId21"/>
    <p:sldId id="277" r:id="rId22"/>
    <p:sldId id="278" r:id="rId23"/>
    <p:sldId id="280" r:id="rId24"/>
    <p:sldId id="281" r:id="rId25"/>
    <p:sldId id="283" r:id="rId26"/>
    <p:sldId id="296" r:id="rId27"/>
    <p:sldId id="285" r:id="rId28"/>
    <p:sldId id="290" r:id="rId29"/>
    <p:sldId id="291" r:id="rId30"/>
    <p:sldId id="287" r:id="rId31"/>
    <p:sldId id="288" r:id="rId32"/>
    <p:sldId id="295" r:id="rId33"/>
    <p:sldId id="292" r:id="rId34"/>
    <p:sldId id="293" r:id="rId35"/>
    <p:sldId id="294" r:id="rId36"/>
    <p:sldId id="289" r:id="rId3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28" autoAdjust="0"/>
  </p:normalViewPr>
  <p:slideViewPr>
    <p:cSldViewPr>
      <p:cViewPr varScale="1">
        <p:scale>
          <a:sx n="85" d="100"/>
          <a:sy n="85" d="100"/>
        </p:scale>
        <p:origin x="-138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84FE2-E024-4F8C-B366-FE40D94D4EB5}" type="datetimeFigureOut">
              <a:rPr lang="es-ES" smtClean="0"/>
              <a:pPr/>
              <a:t>13/12/2016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7CF10-469B-4FDD-AD9D-9668255CDC7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970128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7CF10-469B-4FDD-AD9D-9668255CDC71}" type="slidenum">
              <a:rPr lang="es-ES" smtClean="0"/>
              <a:pPr/>
              <a:t>15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83839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0AD-57A1-4A5E-97C9-2EC36D410C37}" type="datetimeFigureOut">
              <a:rPr lang="es-ES" smtClean="0"/>
              <a:pPr/>
              <a:t>13/12/2016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624D80-CB02-468F-93C2-A12D8A36320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0AD-57A1-4A5E-97C9-2EC36D410C37}" type="datetimeFigureOut">
              <a:rPr lang="es-ES" smtClean="0"/>
              <a:pPr/>
              <a:t>13/12/2016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4D80-CB02-468F-93C2-A12D8A36320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B624D80-CB02-468F-93C2-A12D8A36320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0AD-57A1-4A5E-97C9-2EC36D410C37}" type="datetimeFigureOut">
              <a:rPr lang="es-ES" smtClean="0"/>
              <a:pPr/>
              <a:t>13/12/2016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0AD-57A1-4A5E-97C9-2EC36D410C37}" type="datetimeFigureOut">
              <a:rPr lang="es-ES" smtClean="0"/>
              <a:pPr/>
              <a:t>13/12/2016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B624D80-CB02-468F-93C2-A12D8A36320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0AD-57A1-4A5E-97C9-2EC36D410C37}" type="datetimeFigureOut">
              <a:rPr lang="es-ES" smtClean="0"/>
              <a:pPr/>
              <a:t>13/12/2016</a:t>
            </a:fld>
            <a:endParaRPr lang="es-ES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624D80-CB02-468F-93C2-A12D8A36320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D2550AD-57A1-4A5E-97C9-2EC36D410C37}" type="datetimeFigureOut">
              <a:rPr lang="es-ES" smtClean="0"/>
              <a:pPr/>
              <a:t>13/12/2016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4D80-CB02-468F-93C2-A12D8A36320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0AD-57A1-4A5E-97C9-2EC36D410C37}" type="datetimeFigureOut">
              <a:rPr lang="es-ES" smtClean="0"/>
              <a:pPr/>
              <a:t>13/12/2016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B624D80-CB02-468F-93C2-A12D8A36320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0AD-57A1-4A5E-97C9-2EC36D410C37}" type="datetimeFigureOut">
              <a:rPr lang="es-ES" smtClean="0"/>
              <a:pPr/>
              <a:t>13/12/2016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B624D80-CB02-468F-93C2-A12D8A36320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0AD-57A1-4A5E-97C9-2EC36D410C37}" type="datetimeFigureOut">
              <a:rPr lang="es-ES" smtClean="0"/>
              <a:pPr/>
              <a:t>13/12/2016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624D80-CB02-468F-93C2-A12D8A36320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624D80-CB02-468F-93C2-A12D8A36320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0AD-57A1-4A5E-97C9-2EC36D410C37}" type="datetimeFigureOut">
              <a:rPr lang="es-ES" smtClean="0"/>
              <a:pPr/>
              <a:t>13/12/2016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B624D80-CB02-468F-93C2-A12D8A36320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D2550AD-57A1-4A5E-97C9-2EC36D410C37}" type="datetimeFigureOut">
              <a:rPr lang="es-ES" smtClean="0"/>
              <a:pPr/>
              <a:t>13/12/2016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2550AD-57A1-4A5E-97C9-2EC36D410C37}" type="datetimeFigureOut">
              <a:rPr lang="es-ES" smtClean="0"/>
              <a:pPr/>
              <a:t>13/12/2016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624D80-CB02-468F-93C2-A12D8A36320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4725144"/>
            <a:ext cx="7632848" cy="1728192"/>
          </a:xfrm>
        </p:spPr>
        <p:txBody>
          <a:bodyPr>
            <a:normAutofit fontScale="85000" lnSpcReduction="20000"/>
          </a:bodyPr>
          <a:lstStyle/>
          <a:p>
            <a:r>
              <a:rPr lang="gl-ES" sz="2600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Xornadas de debate e formación</a:t>
            </a:r>
            <a:r>
              <a:rPr lang="gl-ES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: </a:t>
            </a:r>
          </a:p>
          <a:p>
            <a:endParaRPr lang="gl-E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r>
              <a:rPr lang="gl-ES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Comedores Escolares</a:t>
            </a:r>
          </a:p>
          <a:p>
            <a:endParaRPr lang="gl-E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r>
              <a:rPr lang="gl-ES" sz="2600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Vigo 2016</a:t>
            </a:r>
            <a:endParaRPr lang="gl-ES" sz="2600" b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1584176"/>
          </a:xfrm>
        </p:spPr>
        <p:txBody>
          <a:bodyPr>
            <a:noAutofit/>
          </a:bodyPr>
          <a:lstStyle/>
          <a:p>
            <a:r>
              <a:rPr lang="gl-E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Proposta de Transformación dos Comedores Escolares</a:t>
            </a:r>
            <a:endParaRPr lang="gl-E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02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5" cy="2232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626179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OBXECTO DO SERVIZO</a:t>
            </a:r>
            <a:endParaRPr lang="es-E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6194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C:\Documents and Settings\Acer_user\Configuración local\Archivos temporales de Internet\Content.IE5\EPQJ7TWT\220px-AF-kindergarte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92896"/>
            <a:ext cx="5112568" cy="35283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716501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682546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gl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obxecto do servizo é educativo, polo tanto os comedores escolares deberán ser verdadeiros</a:t>
            </a:r>
            <a:r>
              <a:rPr lang="gl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ctr">
              <a:buNone/>
            </a:pPr>
            <a:endParaRPr lang="gl-ES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gl-ES" sz="2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SERVIZOS </a:t>
            </a:r>
            <a:r>
              <a:rPr lang="gl-ES" sz="2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EDUCATIVOS COMPLEMENTARIOS</a:t>
            </a:r>
          </a:p>
          <a:p>
            <a:pPr marL="0" indent="0" algn="just">
              <a:buNone/>
            </a:pPr>
            <a:endParaRPr lang="gl-E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gl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súa finalidade principal é:</a:t>
            </a:r>
          </a:p>
          <a:p>
            <a:pPr algn="just"/>
            <a:r>
              <a:rPr lang="gl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formación do alumnado na adquisición de hábitos alimentarios saudables, mediante o coñecemento da importancia que ten unha alimentación saudable e equilibrada no correcto desenvolvemento da persoa.</a:t>
            </a:r>
            <a:endParaRPr lang="gl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33336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075956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6437" y="1556792"/>
            <a:ext cx="8611128" cy="4854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gl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Tamén cumpre outras funcións </a:t>
            </a:r>
            <a:r>
              <a:rPr lang="gl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esenciais </a:t>
            </a:r>
            <a:r>
              <a:rPr lang="gl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o correcto funcionamento do sistema educativo e da sociedade en xeral:</a:t>
            </a:r>
          </a:p>
          <a:p>
            <a:pPr marL="0" indent="0" algn="just">
              <a:buNone/>
            </a:pPr>
            <a:endParaRPr lang="gl-E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gl-E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Mecanismo de </a:t>
            </a:r>
            <a:r>
              <a:rPr lang="gl-ES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compensación social</a:t>
            </a:r>
          </a:p>
          <a:p>
            <a:pPr lvl="1" algn="just"/>
            <a:r>
              <a:rPr lang="gl-E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Instrumento de </a:t>
            </a:r>
            <a:r>
              <a:rPr lang="gl-ES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conciliación da vida familiar e laboral</a:t>
            </a:r>
          </a:p>
          <a:p>
            <a:pPr marL="0" indent="0" algn="just">
              <a:buNone/>
            </a:pPr>
            <a:endParaRPr lang="gl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gl-E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Sabémolo, pero </a:t>
            </a:r>
            <a:r>
              <a:rPr lang="gl-ES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</a:t>
            </a:r>
            <a:r>
              <a:rPr lang="gl-ES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o ámbito educativo</a:t>
            </a:r>
            <a:r>
              <a:rPr lang="gl-E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responsable de establecer os mecanismos necesarios para compensar ditos desequilibrios sociais.</a:t>
            </a:r>
            <a:endParaRPr lang="gl-E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640" y="62068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054519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854280"/>
          </a:xfrm>
        </p:spPr>
        <p:txBody>
          <a:bodyPr/>
          <a:lstStyle/>
          <a:p>
            <a:pPr marL="0" indent="0" algn="just">
              <a:buNone/>
            </a:pPr>
            <a:r>
              <a:rPr lang="gl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gl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comedor escolar será:</a:t>
            </a:r>
          </a:p>
          <a:p>
            <a:pPr marL="0" indent="0" algn="just">
              <a:buNone/>
            </a:pPr>
            <a:endParaRPr lang="gl-E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gl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gl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SERVIZO PÚBLICO</a:t>
            </a:r>
            <a:endParaRPr lang="gl-E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gl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Dirixido ao alumnado do ENSINO OBRIGATORIO</a:t>
            </a:r>
          </a:p>
          <a:p>
            <a:pPr algn="just"/>
            <a:r>
              <a:rPr lang="gl-E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GRATUITO para o alumnado usuario</a:t>
            </a:r>
          </a:p>
          <a:p>
            <a:pPr algn="just"/>
            <a:r>
              <a:rPr lang="gl-E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Cubrirá os tempos anteriores e posteriores ao ALMORZO e ao XANTAR.</a:t>
            </a:r>
            <a:endParaRPr lang="gl-E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68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777566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78080" cy="4854280"/>
          </a:xfrm>
        </p:spPr>
        <p:txBody>
          <a:bodyPr/>
          <a:lstStyle/>
          <a:p>
            <a:pPr marL="0" indent="0" algn="ctr">
              <a:buNone/>
            </a:pPr>
            <a:r>
              <a:rPr lang="es-E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CENTROS QUE </a:t>
            </a:r>
            <a:r>
              <a:rPr lang="es-E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UTILIZARÁN</a:t>
            </a:r>
            <a:endParaRPr lang="es-ES" sz="4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E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352" y="580174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852936"/>
            <a:ext cx="4824536" cy="33843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813286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712968" cy="4854280"/>
          </a:xfrm>
        </p:spPr>
        <p:txBody>
          <a:bodyPr/>
          <a:lstStyle/>
          <a:p>
            <a:pPr marL="0" indent="0" algn="just">
              <a:buNone/>
            </a:pPr>
            <a:endParaRPr lang="gl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gl-E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gl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os centros </a:t>
            </a:r>
            <a:r>
              <a:rPr lang="gl-E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PÚBLICOS</a:t>
            </a:r>
            <a:r>
              <a:rPr lang="gl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oferten </a:t>
            </a:r>
            <a:r>
              <a:rPr lang="gl-E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ensino OBRIGATORIO</a:t>
            </a:r>
            <a:r>
              <a:rPr lang="gl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e/ou </a:t>
            </a:r>
            <a:r>
              <a:rPr lang="gl-E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INFATIL</a:t>
            </a:r>
            <a:r>
              <a:rPr lang="gl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teñen DEREITO a dispor dun COMEDOR ESCOLAR, que formará parte do seu PROXECTO EDUCATIVO e estará incluído no PLAN XERAL ANUAL do centro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1020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584446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712968" cy="4854280"/>
          </a:xfrm>
        </p:spPr>
        <p:txBody>
          <a:bodyPr/>
          <a:lstStyle/>
          <a:p>
            <a:pPr marL="0" indent="0" algn="just">
              <a:buNone/>
            </a:pPr>
            <a:r>
              <a:rPr lang="gl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garantir ese dereito a Administración educativa estará obrigada a</a:t>
            </a:r>
            <a:r>
              <a:rPr lang="gl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just">
              <a:buNone/>
            </a:pPr>
            <a:endParaRPr lang="gl-E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Responder a todas as solicitudes no </a:t>
            </a:r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prazo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máximo </a:t>
            </a:r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curso.</a:t>
            </a:r>
            <a:endParaRPr lang="gl-E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gl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Asumir, nun máximo de CATRO ANOS todos os comedores públicos galegos.</a:t>
            </a:r>
            <a:endParaRPr lang="gl-E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gl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Implementar</a:t>
            </a:r>
            <a:r>
              <a:rPr lang="gl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novo modelo nese prazo de CATRO ANOS</a:t>
            </a:r>
            <a:endParaRPr lang="gl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94667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155208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685260" cy="4854280"/>
          </a:xfrm>
        </p:spPr>
        <p:txBody>
          <a:bodyPr/>
          <a:lstStyle/>
          <a:p>
            <a:pPr marL="0" indent="0" algn="ctr">
              <a:buNone/>
            </a:pPr>
            <a:r>
              <a:rPr lang="es-E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</a:t>
            </a:r>
            <a:r>
              <a:rPr lang="es-E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XESTIÓN, USUARIAS/OS, TRABALLADORAS/ES, RESPONSABLES DO SERVIZO</a:t>
            </a:r>
            <a:endParaRPr lang="es-E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540" y="580174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Documents and Settings\Acer_user\Configuración local\Archivos temporales de Internet\Content.IE5\OYGWITF6\comedor-escolar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23" y="2896120"/>
            <a:ext cx="2160240" cy="19442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Acer_user\Configuración local\Archivos temporales de Internet\Content.IE5\EPQJ7TWT\comedor-escolar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437112"/>
            <a:ext cx="2420976" cy="18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Documents and Settings\Acer_user\Configuración local\Archivos temporales de Internet\Content.IE5\1K908R4U\ponzos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569" y="4840336"/>
            <a:ext cx="2187536" cy="1420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Documents and Settings\Acer_user\Configuración local\Archivos temporales de Internet\Content.IE5\6DD41U32\comedor-escolar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96120"/>
            <a:ext cx="2440733" cy="15409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905484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712968" cy="4896544"/>
          </a:xfrm>
        </p:spPr>
        <p:txBody>
          <a:bodyPr/>
          <a:lstStyle/>
          <a:p>
            <a:pPr algn="just"/>
            <a:r>
              <a:rPr lang="gl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XESTIÓN</a:t>
            </a:r>
            <a:r>
              <a:rPr lang="gl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gl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s-E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Xestión</a:t>
            </a:r>
            <a:r>
              <a:rPr lang="es-E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directa da </a:t>
            </a:r>
            <a:r>
              <a:rPr lang="es-E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Consellaría</a:t>
            </a:r>
            <a:r>
              <a:rPr lang="es-E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 algn="just"/>
            <a:r>
              <a:rPr lang="es-E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Cociñas</a:t>
            </a:r>
            <a:r>
              <a:rPr lang="es-E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todos os centros escolares </a:t>
            </a:r>
            <a:r>
              <a:rPr lang="es-E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r>
              <a:rPr lang="es-E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excepcionalmente, no </a:t>
            </a:r>
            <a:r>
              <a:rPr lang="es-E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máis</a:t>
            </a:r>
            <a:r>
              <a:rPr lang="es-E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achegado</a:t>
            </a:r>
            <a:r>
              <a:rPr lang="es-E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 algn="just"/>
            <a:r>
              <a:rPr lang="es-E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Servizo</a:t>
            </a:r>
            <a:r>
              <a:rPr lang="es-E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transporte propio cando, excepcionalmente, non se </a:t>
            </a:r>
            <a:r>
              <a:rPr lang="es-E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cociñe</a:t>
            </a:r>
            <a:r>
              <a:rPr lang="es-E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propio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centro.</a:t>
            </a:r>
            <a:endParaRPr lang="es-E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endParaRPr lang="gl-E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1020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820697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854280"/>
          </a:xfrm>
        </p:spPr>
        <p:txBody>
          <a:bodyPr>
            <a:normAutofit/>
          </a:bodyPr>
          <a:lstStyle/>
          <a:p>
            <a:pPr algn="just"/>
            <a:r>
              <a:rPr lang="gl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USUARIAS E USUARIOS</a:t>
            </a:r>
            <a:r>
              <a:rPr lang="gl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>
              <a:buNone/>
            </a:pPr>
            <a:endParaRPr lang="gl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 o alumnado do </a:t>
            </a:r>
            <a:r>
              <a:rPr lang="es-E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ensino</a:t>
            </a:r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infantil e </a:t>
            </a:r>
            <a:r>
              <a:rPr lang="es-E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obrigatorio</a:t>
            </a:r>
            <a:endParaRPr lang="es-E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endParaRPr lang="es-E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balde para todas as usuarias-os</a:t>
            </a:r>
            <a:r>
              <a:rPr lang="gl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 para todo o persoal necesario para que o servizo funcione</a:t>
            </a:r>
            <a:endParaRPr lang="es-E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67372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741434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2064" y="293571"/>
            <a:ext cx="8534400" cy="758952"/>
          </a:xfrm>
        </p:spPr>
        <p:txBody>
          <a:bodyPr>
            <a:noAutofit/>
          </a:bodyPr>
          <a:lstStyle/>
          <a:p>
            <a:r>
              <a:rPr lang="gl-E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Introdución</a:t>
            </a:r>
            <a:endParaRPr lang="gl-E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96855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gl-ES" sz="3200" dirty="0" smtClean="0">
                <a:solidFill>
                  <a:srgbClr val="00B0F0"/>
                </a:solidFill>
              </a:rPr>
              <a:t> </a:t>
            </a:r>
            <a:r>
              <a:rPr lang="gl-ES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Primeira regulación galega dos comedores</a:t>
            </a:r>
            <a:r>
              <a:rPr lang="gl-E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gl-ES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16/1984  DE 9 DE FEBREIRO</a:t>
            </a:r>
            <a:r>
              <a:rPr lang="gl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gl-ES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ES" sz="2400" dirty="0" smtClean="0"/>
              <a:t>Son comedores </a:t>
            </a:r>
            <a:r>
              <a:rPr lang="es-ES" sz="2400" dirty="0" err="1" smtClean="0"/>
              <a:t>rurais</a:t>
            </a:r>
            <a:r>
              <a:rPr lang="es-ES" sz="2400" dirty="0" smtClean="0"/>
              <a:t> </a:t>
            </a:r>
            <a:r>
              <a:rPr lang="es-ES" sz="2400" dirty="0" err="1" smtClean="0"/>
              <a:t>onde</a:t>
            </a:r>
            <a:r>
              <a:rPr lang="es-ES" sz="2400" dirty="0" smtClean="0"/>
              <a:t> o alumnado transportado ten </a:t>
            </a:r>
            <a:r>
              <a:rPr lang="es-ES" sz="2400" dirty="0" err="1" smtClean="0"/>
              <a:t>dereito</a:t>
            </a:r>
            <a:r>
              <a:rPr lang="es-ES" sz="2400" dirty="0" smtClean="0"/>
              <a:t> á </a:t>
            </a:r>
            <a:r>
              <a:rPr lang="es-ES" sz="2400" dirty="0" err="1" smtClean="0"/>
              <a:t>gratuídade</a:t>
            </a:r>
            <a:r>
              <a:rPr lang="es-ES" sz="2400" dirty="0" smtClean="0"/>
              <a:t>.</a:t>
            </a:r>
            <a:endParaRPr lang="es-ES" sz="2400" dirty="0" smtClean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ES" sz="2400" dirty="0" smtClean="0"/>
              <a:t>A Xunta </a:t>
            </a:r>
            <a:r>
              <a:rPr lang="es-ES" sz="2400" dirty="0" err="1" smtClean="0"/>
              <a:t>xestiona</a:t>
            </a:r>
            <a:r>
              <a:rPr lang="es-ES" sz="2400" dirty="0" smtClean="0"/>
              <a:t> directamente as </a:t>
            </a:r>
            <a:r>
              <a:rPr lang="es-ES" sz="2400" dirty="0" err="1" smtClean="0"/>
              <a:t>cociñas</a:t>
            </a:r>
            <a:r>
              <a:rPr lang="es-ES" sz="2400" dirty="0" smtClean="0"/>
              <a:t> de cada centro, con </a:t>
            </a:r>
            <a:r>
              <a:rPr lang="es-ES" sz="2400" dirty="0" err="1" smtClean="0"/>
              <a:t>persoal</a:t>
            </a:r>
            <a:r>
              <a:rPr lang="es-ES" sz="2400" dirty="0" smtClean="0"/>
              <a:t> propio.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ES" sz="2400" dirty="0" smtClean="0"/>
              <a:t>O resto son colaboradores, profesorado e familias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ES" sz="2400" dirty="0" err="1" smtClean="0"/>
              <a:t>Fálase</a:t>
            </a:r>
            <a:r>
              <a:rPr lang="es-ES" sz="2400" dirty="0" smtClean="0"/>
              <a:t> por </a:t>
            </a:r>
            <a:r>
              <a:rPr lang="es-ES" sz="2400" dirty="0" err="1" smtClean="0"/>
              <a:t>primeira</a:t>
            </a:r>
            <a:r>
              <a:rPr lang="es-ES" sz="2400" dirty="0" smtClean="0"/>
              <a:t> vez </a:t>
            </a:r>
            <a:r>
              <a:rPr lang="es-ES" sz="2400" dirty="0" err="1" smtClean="0"/>
              <a:t>dun</a:t>
            </a:r>
            <a:r>
              <a:rPr lang="es-ES" sz="2400" dirty="0" smtClean="0"/>
              <a:t> “matiz” educativo.</a:t>
            </a:r>
            <a:endParaRPr lang="gl-ES" sz="2400" dirty="0" smtClean="0"/>
          </a:p>
        </p:txBody>
      </p:sp>
      <p:pic>
        <p:nvPicPr>
          <p:cNvPr id="4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838" y="628656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346435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854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Tamén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poderá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utilizar o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malía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pagando:</a:t>
            </a:r>
          </a:p>
          <a:p>
            <a:pPr marL="0" indent="0" algn="just">
              <a:buNone/>
            </a:pPr>
            <a:endParaRPr lang="es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1" indent="0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Alumnado de </a:t>
            </a:r>
            <a:r>
              <a:rPr lang="es-E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bacharelato</a:t>
            </a:r>
            <a:r>
              <a:rPr lang="es-E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FP post-</a:t>
            </a:r>
            <a:r>
              <a:rPr lang="es-E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obrigatoria</a:t>
            </a:r>
            <a:r>
              <a:rPr lang="es-E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matriculado no centro</a:t>
            </a:r>
          </a:p>
          <a:p>
            <a:pPr marL="274320" lvl="1" indent="0" algn="just"/>
            <a:r>
              <a:rPr lang="es-E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Persoal</a:t>
            </a:r>
            <a:r>
              <a:rPr lang="es-E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centro educativo non vinculado </a:t>
            </a:r>
            <a:r>
              <a:rPr lang="es-E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</a:t>
            </a:r>
            <a:r>
              <a:rPr lang="es-E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comedor</a:t>
            </a:r>
          </a:p>
          <a:p>
            <a:pPr marL="274320" lvl="1" indent="0" algn="just"/>
            <a:endParaRPr lang="es-E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1" indent="0" algn="just"/>
            <a:r>
              <a:rPr lang="es-E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 o </a:t>
            </a:r>
            <a:r>
              <a:rPr lang="es-E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Consello</a:t>
            </a:r>
            <a:r>
              <a:rPr lang="es-E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Escolar </a:t>
            </a:r>
            <a:r>
              <a:rPr lang="es-E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quen</a:t>
            </a:r>
            <a:r>
              <a:rPr lang="es-E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regule </a:t>
            </a:r>
            <a:r>
              <a:rPr lang="es-E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espazos</a:t>
            </a:r>
            <a:r>
              <a:rPr lang="es-E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normas de utilización.</a:t>
            </a:r>
          </a:p>
          <a:p>
            <a:pPr marL="274320" lvl="1" indent="0" algn="just"/>
            <a:r>
              <a:rPr lang="es-E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fondos recadados serán parte do finanzamento do propio comedor.</a:t>
            </a:r>
            <a:endParaRPr lang="es-E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1" indent="0" algn="just">
              <a:buNone/>
            </a:pPr>
            <a:endParaRPr lang="es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gl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96591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948068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854280"/>
          </a:xfrm>
        </p:spPr>
        <p:txBody>
          <a:bodyPr>
            <a:normAutofit/>
          </a:bodyPr>
          <a:lstStyle/>
          <a:p>
            <a:pPr algn="just"/>
            <a:r>
              <a:rPr lang="gl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TRABALLADORAS </a:t>
            </a:r>
            <a:r>
              <a:rPr lang="gl-E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gl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TRABALLADORES</a:t>
            </a:r>
            <a:r>
              <a:rPr lang="gl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gl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 o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persoal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necesario dependerá laboralmente da Xunta de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Galiza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os comedores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terán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unha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/un oficial de 2ª de cocina e as/os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oficiais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2ª e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axudantes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sexan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precisos.</a:t>
            </a:r>
          </a:p>
          <a:p>
            <a:pPr lvl="1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os comedores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terán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educadoras/es,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coidadoras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/es o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persoal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enfermería que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sexa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necesario.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66526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245797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854280"/>
          </a:xfrm>
        </p:spPr>
        <p:txBody>
          <a:bodyPr>
            <a:normAutofit/>
          </a:bodyPr>
          <a:lstStyle/>
          <a:p>
            <a:pPr algn="just"/>
            <a:r>
              <a:rPr lang="gl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PERSOAL RESPONSABLE</a:t>
            </a:r>
            <a:r>
              <a:rPr lang="gl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788670" lvl="1" indent="-514350" algn="just">
              <a:buFont typeface="+mj-lt"/>
              <a:buAutoNum type="alphaUcPeriod"/>
            </a:pP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persoa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directora do centro, e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xunto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</a:t>
            </a:r>
            <a:endParaRPr lang="es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2990" lvl="2" indent="-514350" algn="just"/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Unha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persoa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encargada do comedor, que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terá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unha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cualificación profesional especializada , e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unha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relación laboral directa coa Xunta de Galicia e será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persoal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centro educativo.</a:t>
            </a:r>
          </a:p>
          <a:p>
            <a:pPr marL="1062990" lvl="2" indent="-514350" algn="just"/>
            <a:endParaRPr lang="es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88670" lvl="1" indent="-514350" algn="just">
              <a:buFont typeface="+mj-lt"/>
              <a:buAutoNum type="alphaUcPeriod"/>
            </a:pP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Consello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Escolar que</a:t>
            </a:r>
          </a:p>
          <a:p>
            <a:pPr marL="1062990" lvl="2" indent="-514350" algn="just"/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Debaterá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aprobará e fiscalizará toda a vida do comedor escolar.</a:t>
            </a:r>
          </a:p>
          <a:p>
            <a:pPr marL="1062990" lvl="2" indent="-514350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Dentro del creará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unha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“comisión do comedor escolar”, que velará polo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seu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correcto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funcionamento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gl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66526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055070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 ORGANIZATIVO  E </a:t>
            </a:r>
            <a:r>
              <a:rPr lang="es-E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ECONÓMICO</a:t>
            </a:r>
            <a:endParaRPr lang="gl-ES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024" y="564186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36912"/>
            <a:ext cx="4896544" cy="3168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13798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74686" cy="4854280"/>
          </a:xfrm>
        </p:spPr>
        <p:txBody>
          <a:bodyPr/>
          <a:lstStyle/>
          <a:p>
            <a:pPr algn="just"/>
            <a:r>
              <a:rPr lang="gl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</a:t>
            </a:r>
            <a:r>
              <a:rPr lang="gl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gl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Consello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Escolar aprobará:</a:t>
            </a:r>
          </a:p>
          <a:p>
            <a:pPr marL="0" indent="0" algn="just">
              <a:buNone/>
            </a:pPr>
            <a:endParaRPr lang="es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1" indent="0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PROTOCOLO DE FUNCIONAMENTO, que será permanente.</a:t>
            </a:r>
          </a:p>
          <a:p>
            <a:pPr marL="274320" lvl="1" indent="0" algn="just"/>
            <a:endParaRPr lang="es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1" indent="0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PROGRAMA EDUCATIVO E DE PRESTACIÓN DO SERVIZO, que se aprobará anualmente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incluíndose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PXA do Centro educativo.</a:t>
            </a:r>
            <a:endParaRPr lang="gl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198" y="548680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212276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854280"/>
          </a:xfrm>
        </p:spPr>
        <p:txBody>
          <a:bodyPr>
            <a:normAutofit/>
          </a:bodyPr>
          <a:lstStyle/>
          <a:p>
            <a:pPr algn="just"/>
            <a:r>
              <a:rPr lang="gl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dos comedores escolares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endParaRPr lang="es-ES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 </a:t>
            </a:r>
            <a:r>
              <a:rPr lang="es-E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responsabilidade</a:t>
            </a: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“Encargada-o do comedor”, supervisada </a:t>
            </a:r>
            <a:r>
              <a:rPr lang="es-E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</a:t>
            </a: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dirección e controlada polo </a:t>
            </a:r>
            <a:r>
              <a:rPr lang="es-E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consello</a:t>
            </a: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escolar.</a:t>
            </a:r>
            <a:endParaRPr lang="es-ES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51450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924733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854280"/>
          </a:xfrm>
        </p:spPr>
        <p:txBody>
          <a:bodyPr>
            <a:normAutofit/>
          </a:bodyPr>
          <a:lstStyle/>
          <a:p>
            <a:pPr algn="just"/>
            <a:r>
              <a:rPr lang="gl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XESTIÓN ECONÓMICA dos comedores escolares</a:t>
            </a:r>
            <a:r>
              <a:rPr lang="gl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gl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Xunta de </a:t>
            </a:r>
            <a:r>
              <a:rPr lang="es-E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Galiza</a:t>
            </a: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será a </a:t>
            </a:r>
            <a:r>
              <a:rPr lang="es-E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finanzadora</a:t>
            </a: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única do </a:t>
            </a:r>
            <a:r>
              <a:rPr lang="es-E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servizo</a:t>
            </a: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 algn="just"/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Garantirá a liquidez ingresando os fondos por </a:t>
            </a:r>
            <a:r>
              <a:rPr lang="es-E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adiantado</a:t>
            </a:r>
            <a:endParaRPr lang="gl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 </a:t>
            </a: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centro </a:t>
            </a:r>
            <a:r>
              <a:rPr lang="es-E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quen</a:t>
            </a: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xestionará</a:t>
            </a: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os fondos, utilizando </a:t>
            </a:r>
            <a:r>
              <a:rPr lang="es-E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unha</a:t>
            </a: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</a:t>
            </a: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diferenciada</a:t>
            </a: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 algn="just"/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OS INGRESOS  </a:t>
            </a:r>
            <a:r>
              <a:rPr lang="es-E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</a:t>
            </a: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</a:t>
            </a: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estarán destinados íntegra e exclusivamente </a:t>
            </a:r>
            <a:r>
              <a:rPr lang="es-E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</a:t>
            </a: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servizo</a:t>
            </a: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comedor.</a:t>
            </a:r>
            <a:endParaRPr lang="es-ES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gl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53724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954015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854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NUTRICIONAL E DE ATENCIÓN</a:t>
            </a:r>
            <a:endParaRPr lang="es-ES" sz="3200" dirty="0" smtClean="0"/>
          </a:p>
          <a:p>
            <a:pPr marL="0" indent="0" algn="ctr">
              <a:buNone/>
            </a:pPr>
            <a:endParaRPr lang="gl-E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8680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Documents and Settings\Acer_user\Configuración local\Archivos temporales de Internet\Content.IE5\1K908R4U\comedores-escolares-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64904"/>
            <a:ext cx="5498976" cy="37444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096461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854280"/>
          </a:xfrm>
        </p:spPr>
        <p:txBody>
          <a:bodyPr/>
          <a:lstStyle/>
          <a:p>
            <a:pPr algn="just"/>
            <a:r>
              <a:rPr lang="gl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INTENCIONALIDADE D</a:t>
            </a:r>
            <a:r>
              <a:rPr lang="gl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</a:t>
            </a:r>
            <a:r>
              <a:rPr lang="gl-E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MENÚS</a:t>
            </a:r>
            <a:r>
              <a:rPr lang="gl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gl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Proporcionarán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unha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dieta equilibrado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atendendo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</a:t>
            </a:r>
            <a:r>
              <a:rPr lang="es-E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2" algn="just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idade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características</a:t>
            </a:r>
          </a:p>
          <a:p>
            <a:pPr lvl="2" algn="just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as necesidades  do alumnado.</a:t>
            </a:r>
          </a:p>
          <a:p>
            <a:pPr lvl="2" algn="just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Contribuirán a un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mellor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desenvolvemento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físico</a:t>
            </a:r>
          </a:p>
          <a:p>
            <a:pPr lvl="1" algn="just"/>
            <a:endParaRPr lang="es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Favorecerán a adquisición de hábitos alimentarios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saudables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gl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gl-ES" dirty="0" smtClean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8680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55215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854280"/>
          </a:xfrm>
        </p:spPr>
        <p:txBody>
          <a:bodyPr>
            <a:normAutofit/>
          </a:bodyPr>
          <a:lstStyle/>
          <a:p>
            <a:pPr algn="just"/>
            <a:r>
              <a:rPr lang="gl-E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ELABORACIÓN DOS MENÚS</a:t>
            </a:r>
            <a:r>
              <a:rPr lang="gl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CRITERIOS XERAIS:</a:t>
            </a:r>
            <a:endParaRPr lang="gl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gl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menús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organizaranse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partir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dunhas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guías que elaborará un equipo de especialistas en nutrición e dietética, contratado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especificamente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este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traballo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centros educativos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terán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estas guías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seu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dispór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Elaboraranse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número de guías necesaria para atender a toda a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diversidade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territorial galega</a:t>
            </a:r>
            <a:endParaRPr lang="gl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8680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659872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734744" cy="485428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es-ES" sz="2400" dirty="0" smtClean="0"/>
              <a:t>NO  ÁMBITO  URBANO:</a:t>
            </a:r>
          </a:p>
          <a:p>
            <a:pPr lvl="2"/>
            <a:endParaRPr lang="es-ES" sz="2400" dirty="0" smtClean="0"/>
          </a:p>
          <a:p>
            <a:pPr lvl="2"/>
            <a:r>
              <a:rPr lang="es-ES" sz="2400" dirty="0" smtClean="0"/>
              <a:t>A regulación existente é inoperante </a:t>
            </a:r>
            <a:r>
              <a:rPr lang="es-ES" sz="2400" dirty="0" err="1" smtClean="0"/>
              <a:t>diante</a:t>
            </a:r>
            <a:r>
              <a:rPr lang="es-ES" sz="2400" dirty="0" smtClean="0"/>
              <a:t> das crecentes</a:t>
            </a:r>
            <a:r>
              <a:rPr lang="es-ES" sz="2400" dirty="0" smtClean="0"/>
              <a:t> necesidades de conciliación.</a:t>
            </a:r>
          </a:p>
          <a:p>
            <a:pPr lvl="2"/>
            <a:r>
              <a:rPr lang="es-ES" sz="2400" dirty="0" smtClean="0"/>
              <a:t>As familias demandan o </a:t>
            </a:r>
            <a:r>
              <a:rPr lang="es-ES" sz="2400" dirty="0" err="1" smtClean="0"/>
              <a:t>servizo</a:t>
            </a:r>
            <a:r>
              <a:rPr lang="es-ES" sz="2400" dirty="0" smtClean="0"/>
              <a:t> nos </a:t>
            </a:r>
            <a:r>
              <a:rPr lang="es-ES" sz="2400" dirty="0" err="1" smtClean="0"/>
              <a:t>colexios</a:t>
            </a:r>
            <a:endParaRPr lang="es-ES" sz="2400" dirty="0" smtClean="0"/>
          </a:p>
          <a:p>
            <a:pPr lvl="2"/>
            <a:r>
              <a:rPr lang="es-ES" sz="2400" dirty="0" smtClean="0"/>
              <a:t>A Xunta non </a:t>
            </a:r>
            <a:r>
              <a:rPr lang="es-ES" sz="2400" dirty="0" err="1" smtClean="0"/>
              <a:t>dá</a:t>
            </a:r>
            <a:r>
              <a:rPr lang="es-ES" sz="2400" dirty="0" smtClean="0"/>
              <a:t> </a:t>
            </a:r>
            <a:r>
              <a:rPr lang="es-ES" sz="2400" dirty="0" err="1" smtClean="0"/>
              <a:t>resposta</a:t>
            </a:r>
            <a:r>
              <a:rPr lang="es-ES" sz="2400" dirty="0" smtClean="0"/>
              <a:t> a esa demanda</a:t>
            </a:r>
          </a:p>
          <a:p>
            <a:pPr lvl="2"/>
            <a:r>
              <a:rPr lang="es-ES" sz="2400" dirty="0" smtClean="0"/>
              <a:t>As ANPAs toman as rendas do </a:t>
            </a:r>
            <a:r>
              <a:rPr lang="es-ES" sz="2400" dirty="0" err="1" smtClean="0"/>
              <a:t>servizo</a:t>
            </a:r>
            <a:r>
              <a:rPr lang="es-ES" sz="2400" dirty="0" smtClean="0"/>
              <a:t> urbano</a:t>
            </a:r>
          </a:p>
          <a:p>
            <a:pPr lvl="2"/>
            <a:endParaRPr lang="gl-ES" sz="24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Autofit/>
          </a:bodyPr>
          <a:lstStyle/>
          <a:p>
            <a:r>
              <a:rPr lang="gl-E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Introdución</a:t>
            </a:r>
            <a:endParaRPr lang="gl-E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975" y="560417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00230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854280"/>
          </a:xfrm>
        </p:spPr>
        <p:txBody>
          <a:bodyPr>
            <a:normAutofit/>
          </a:bodyPr>
          <a:lstStyle/>
          <a:p>
            <a:pPr algn="just"/>
            <a:r>
              <a:rPr lang="gl-E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ELABORACIÓN DOS MENÚS</a:t>
            </a:r>
            <a:r>
              <a:rPr lang="gl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>
              <a:buNone/>
            </a:pPr>
            <a:endParaRPr lang="gl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PRINCIPIOS INFORMADORES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 algn="just"/>
            <a:r>
              <a:rPr lang="gl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PRODUTOS FRESCOS: non conservados nin conxelados.</a:t>
            </a:r>
          </a:p>
          <a:p>
            <a:pPr lvl="1" algn="just"/>
            <a:r>
              <a:rPr lang="gl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PRODUTOS DE PROXIMIDADE: segundo a </a:t>
            </a:r>
            <a:r>
              <a:rPr lang="gl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producción</a:t>
            </a:r>
            <a:r>
              <a:rPr lang="gl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lugar onde</a:t>
            </a:r>
            <a:r>
              <a:rPr lang="gl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estea o centro educativo.</a:t>
            </a:r>
          </a:p>
          <a:p>
            <a:pPr lvl="1" algn="just"/>
            <a:r>
              <a:rPr lang="gl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PRODUTOS DE TEMPADA: segundo o momento no que se consumirán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 algn="just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ATENCIÓN ESPECIAL  á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idade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das crianzas usuarias.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endParaRPr lang="gl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8680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337156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854280"/>
          </a:xfrm>
        </p:spPr>
        <p:txBody>
          <a:bodyPr>
            <a:normAutofit/>
          </a:bodyPr>
          <a:lstStyle/>
          <a:p>
            <a:pPr algn="just"/>
            <a:r>
              <a:rPr lang="gl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CALIDADE DO SERVIZO</a:t>
            </a:r>
            <a:r>
              <a:rPr lang="gl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PRIORIDADE ABSOLUTA PARA A ADMINISTRACIÓN</a:t>
            </a:r>
          </a:p>
          <a:p>
            <a:pPr algn="just"/>
            <a:r>
              <a:rPr lang="es-E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Someterá </a:t>
            </a:r>
            <a:r>
              <a:rPr lang="es-E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aos</a:t>
            </a:r>
            <a:r>
              <a:rPr lang="es-E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comedores escolares a </a:t>
            </a:r>
            <a:r>
              <a:rPr lang="es-E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controis</a:t>
            </a:r>
            <a:r>
              <a:rPr lang="es-E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s-E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calidade</a:t>
            </a:r>
            <a:r>
              <a:rPr lang="es-E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de </a:t>
            </a:r>
            <a:r>
              <a:rPr lang="es-E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seguridade</a:t>
            </a:r>
            <a:r>
              <a:rPr lang="es-E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s-E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hixiene</a:t>
            </a:r>
            <a:r>
              <a:rPr lang="es-E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endParaRPr lang="es-ES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 algn="just"/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Produción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elaboración dos alimentos</a:t>
            </a:r>
          </a:p>
          <a:p>
            <a:pPr lvl="3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Distribución de comidas preparadas</a:t>
            </a:r>
          </a:p>
          <a:p>
            <a:pPr lvl="1" algn="just"/>
            <a:endParaRPr lang="gl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E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Tamén</a:t>
            </a:r>
            <a:r>
              <a:rPr lang="es-E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aos</a:t>
            </a:r>
            <a:r>
              <a:rPr lang="es-E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distemas</a:t>
            </a:r>
            <a:r>
              <a:rPr lang="es-E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control externo e programas de autocontrol establecidos nos procesos de homologación.</a:t>
            </a:r>
          </a:p>
          <a:p>
            <a:pPr algn="just"/>
            <a:endParaRPr lang="es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8680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284707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Conclusións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8680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Documents and Settings\Acer_user\Configuración local\Archivos temporales de Internet\Content.IE5\EPQJ7TWT\pensador-1720a91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582" y="1603066"/>
            <a:ext cx="4820323" cy="44202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360066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85428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Confederación ANPAS GALEGAS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dá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resposta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á demanda de cambio de modelo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cunha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diferente,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que:</a:t>
            </a:r>
          </a:p>
          <a:p>
            <a:pPr lvl="1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comedores serán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verdadeiros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servizos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educativos públicos, nos que se garante a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calidade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nutricional e do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 algn="just"/>
            <a:endParaRPr lang="es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Existirán en todos os centros educativos públicos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galegos</a:t>
            </a:r>
            <a:endParaRPr lang="es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endParaRPr lang="es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 un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gratuíto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todo o alumnado ata rematar a ESO</a:t>
            </a:r>
          </a:p>
          <a:p>
            <a:pPr lvl="1" algn="just"/>
            <a:endParaRPr lang="es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Estará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finanzado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só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polas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Administracións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Públicas.</a:t>
            </a:r>
          </a:p>
          <a:p>
            <a:pPr lvl="1" algn="just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Conclusións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8680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732506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854280"/>
          </a:xfrm>
        </p:spPr>
        <p:txBody>
          <a:bodyPr/>
          <a:lstStyle/>
          <a:p>
            <a:pPr lvl="1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Serán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xestionados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exclusivamente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Xunta de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Galiza</a:t>
            </a:r>
            <a:endParaRPr lang="es-E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cociñas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propias</a:t>
            </a:r>
          </a:p>
          <a:p>
            <a:pPr lvl="2" algn="just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persoal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propio</a:t>
            </a:r>
          </a:p>
          <a:p>
            <a:pPr lvl="2" algn="just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Contando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só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persoal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profesional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2" algn="just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Existirán guías de elaboración de menús, elaboradas por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profesionais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que garantirán o uso de:</a:t>
            </a:r>
          </a:p>
          <a:p>
            <a:pPr lvl="4" algn="just"/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Produtos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proximidade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 algn="just"/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Produtos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frescos</a:t>
            </a:r>
          </a:p>
          <a:p>
            <a:pPr lvl="4" algn="just"/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Produtos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tempada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Conclusións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8680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842461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1" y="1527048"/>
            <a:ext cx="8668951" cy="4854280"/>
          </a:xfrm>
        </p:spPr>
        <p:txBody>
          <a:bodyPr/>
          <a:lstStyle/>
          <a:p>
            <a:pPr algn="just"/>
            <a:r>
              <a:rPr lang="es-ES" dirty="0" smtClean="0"/>
              <a:t>AS FAMILIAS PARTICIPAMOS ELABORANDO ESTA PROPOSTA, </a:t>
            </a:r>
            <a:r>
              <a:rPr lang="es-ES" dirty="0" err="1" smtClean="0"/>
              <a:t>mais</a:t>
            </a:r>
            <a:r>
              <a:rPr lang="es-ES" dirty="0" smtClean="0"/>
              <a:t> </a:t>
            </a:r>
            <a:r>
              <a:rPr lang="es-ES" dirty="0" err="1" smtClean="0"/>
              <a:t>tamén</a:t>
            </a:r>
            <a:r>
              <a:rPr lang="es-ES" dirty="0" smtClean="0"/>
              <a:t> o </a:t>
            </a:r>
            <a:r>
              <a:rPr lang="es-ES" dirty="0" err="1" smtClean="0"/>
              <a:t>faremos</a:t>
            </a:r>
            <a:r>
              <a:rPr lang="es-ES" dirty="0" smtClean="0"/>
              <a:t> dentro dos </a:t>
            </a:r>
            <a:r>
              <a:rPr lang="es-ES" dirty="0" err="1" smtClean="0"/>
              <a:t>Consellos</a:t>
            </a:r>
            <a:r>
              <a:rPr lang="es-ES" dirty="0" smtClean="0"/>
              <a:t> Escolares, que serán os </a:t>
            </a:r>
            <a:r>
              <a:rPr lang="es-ES" dirty="0" err="1" smtClean="0"/>
              <a:t>eixos</a:t>
            </a:r>
            <a:r>
              <a:rPr lang="es-ES" dirty="0" smtClean="0"/>
              <a:t> </a:t>
            </a:r>
            <a:r>
              <a:rPr lang="es-ES" dirty="0" err="1" smtClean="0"/>
              <a:t>fundamentais</a:t>
            </a:r>
            <a:r>
              <a:rPr lang="es-ES" dirty="0" smtClean="0"/>
              <a:t> sobre os que </a:t>
            </a:r>
            <a:r>
              <a:rPr lang="es-ES" dirty="0" err="1" smtClean="0"/>
              <a:t>xiren</a:t>
            </a:r>
            <a:r>
              <a:rPr lang="es-ES" dirty="0" smtClean="0"/>
              <a:t> eses </a:t>
            </a:r>
            <a:r>
              <a:rPr lang="es-ES" dirty="0" err="1" smtClean="0"/>
              <a:t>novos</a:t>
            </a:r>
            <a:r>
              <a:rPr lang="es-ES" dirty="0" smtClean="0"/>
              <a:t> comedores que explicamos, un </a:t>
            </a:r>
            <a:r>
              <a:rPr lang="es-ES" dirty="0" err="1" smtClean="0"/>
              <a:t>servizo</a:t>
            </a:r>
            <a:r>
              <a:rPr lang="es-ES" dirty="0" smtClean="0"/>
              <a:t> demandado por toda a </a:t>
            </a:r>
            <a:r>
              <a:rPr lang="es-ES" dirty="0" err="1" smtClean="0"/>
              <a:t>cidadanía</a:t>
            </a:r>
            <a:r>
              <a:rPr lang="es-ES" dirty="0" smtClean="0"/>
              <a:t>, e </a:t>
            </a:r>
            <a:r>
              <a:rPr lang="es-ES" dirty="0" err="1" smtClean="0"/>
              <a:t>rexeitado</a:t>
            </a:r>
            <a:r>
              <a:rPr lang="es-ES" dirty="0" smtClean="0"/>
              <a:t> </a:t>
            </a:r>
            <a:r>
              <a:rPr lang="es-ES" dirty="0" err="1" smtClean="0"/>
              <a:t>pola</a:t>
            </a:r>
            <a:r>
              <a:rPr lang="es-ES" dirty="0" smtClean="0"/>
              <a:t> administración autonómica.</a:t>
            </a:r>
          </a:p>
          <a:p>
            <a:pPr algn="just">
              <a:buNone/>
            </a:pPr>
            <a:r>
              <a:rPr lang="es-ES" smtClean="0"/>
              <a:t> 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Conclusións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463" y="546769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3365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4036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1043608" y="5733257"/>
            <a:ext cx="7056784" cy="72008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gl-ES" sz="28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gl-ES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gl-ES" sz="3600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anpasgalegas</a:t>
            </a:r>
            <a:r>
              <a:rPr lang="gl-ES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gl-ES" sz="3600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</a:t>
            </a:r>
            <a:endParaRPr lang="gl-ES" sz="36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5" cy="2232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420887"/>
            <a:ext cx="6408712" cy="35283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1526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734744" cy="485428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gl-ES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Segunda </a:t>
            </a:r>
            <a:r>
              <a:rPr lang="gl-E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regulación galega dos comedores</a:t>
            </a:r>
            <a:r>
              <a:rPr lang="gl-ES" sz="3200" dirty="0"/>
              <a:t>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gl-E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</a:t>
            </a:r>
            <a:r>
              <a:rPr lang="gl-ES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10/2007  DO 25 </a:t>
            </a:r>
            <a:r>
              <a:rPr lang="gl-E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gl-ES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XANEIRO</a:t>
            </a:r>
            <a:r>
              <a:rPr lang="gl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gl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ten de positivo: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gl-ES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/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 o marco </a:t>
            </a:r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xurídico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 comedores urbanos</a:t>
            </a:r>
          </a:p>
          <a:p>
            <a:pPr lvl="2" algn="just"/>
            <a:r>
              <a:rPr lang="es-E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Defíneos</a:t>
            </a:r>
            <a:r>
              <a:rPr lang="es-E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como un SERVIZO EDUCATIVO de carácter complementario, compensatorio e social</a:t>
            </a:r>
          </a:p>
          <a:p>
            <a:pPr lvl="2" algn="just"/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Vincúlaos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á garantía de </a:t>
            </a:r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efectividade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Ensino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Obrigatorio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suxeito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aos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principios de </a:t>
            </a:r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igualdade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solidariedade</a:t>
            </a:r>
            <a:endParaRPr lang="gl-E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buFont typeface="Wingdings" panose="05000000000000000000" pitchFamily="2" charset="2"/>
              <a:buChar char="§"/>
            </a:pPr>
            <a:endParaRPr lang="gl-ES" sz="2400" dirty="0"/>
          </a:p>
          <a:p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726904"/>
          </a:xfrm>
        </p:spPr>
        <p:txBody>
          <a:bodyPr>
            <a:noAutofit/>
          </a:bodyPr>
          <a:lstStyle/>
          <a:p>
            <a:r>
              <a:rPr lang="gl-E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Introdución</a:t>
            </a:r>
            <a:endParaRPr lang="gl-E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921" y="62068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7085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782272"/>
          </a:xfrm>
        </p:spPr>
        <p:txBody>
          <a:bodyPr/>
          <a:lstStyle/>
          <a:p>
            <a:pPr lvl="1" algn="just">
              <a:buFont typeface="Courier New" panose="02070309020205020404" pitchFamily="49" charset="0"/>
              <a:buChar char="o"/>
            </a:pPr>
            <a:r>
              <a:rPr lang="gl-E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10/2007  DO 25 DE XANEIRO</a:t>
            </a:r>
            <a:r>
              <a:rPr lang="gl-E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gl-ES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endParaRPr lang="gl-ES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gl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ten de negativo: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gl-ES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profesionaliza </a:t>
            </a:r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aos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colaboradores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Permite á </a:t>
            </a:r>
            <a:r>
              <a:rPr lang="es-E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xestión</a:t>
            </a:r>
            <a:r>
              <a:rPr lang="es-E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“indirecta”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Abre o paso á privatización.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servizo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adquire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dimensión de NEGOCIO</a:t>
            </a:r>
            <a:endParaRPr lang="gl-E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gl-E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Introdución</a:t>
            </a:r>
            <a:endParaRPr lang="gl-E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2068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597087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712968" cy="489654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E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FACTORES DETERMINANTES PARA O SEGUINTE CAMBIO:</a:t>
            </a:r>
          </a:p>
          <a:p>
            <a:pPr algn="just">
              <a:buNone/>
            </a:pPr>
            <a:endParaRPr lang="es-E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demanda social de: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s-E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sobre as empresas contratadas.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s-ES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s-E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Retomar como excepcional a </a:t>
            </a:r>
            <a:r>
              <a:rPr lang="es-ES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xestión</a:t>
            </a:r>
            <a:r>
              <a:rPr lang="es-E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indirecta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s-ES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s-E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a Xunta asuma directamente todos os comedores..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s-ES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endParaRPr lang="es-ES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gl-ES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gl-E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Introdución</a:t>
            </a:r>
            <a:endParaRPr lang="gl-E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902" y="587712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947812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90728" cy="4782272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gl-ES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Regulación </a:t>
            </a:r>
            <a:r>
              <a:rPr lang="gl-E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galega </a:t>
            </a:r>
            <a:r>
              <a:rPr lang="gl-ES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 dos </a:t>
            </a:r>
            <a:r>
              <a:rPr lang="gl-E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comedores</a:t>
            </a:r>
            <a:r>
              <a:rPr lang="gl-ES" sz="3200" dirty="0"/>
              <a:t>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gl-E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</a:t>
            </a:r>
            <a:r>
              <a:rPr lang="gl-ES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132/2013 DO 1 </a:t>
            </a:r>
            <a:r>
              <a:rPr lang="gl-E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gl-ES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AGOSTO</a:t>
            </a:r>
            <a:r>
              <a:rPr lang="gl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gl-ES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Prioriza a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xestión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indirecta,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abrindo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máis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portas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“NEGOCIO”.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controis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administrativos sobre as empresas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profesionaliza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persoal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Acaba coa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gratuídade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o alumnado transportado.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Favorece </a:t>
            </a:r>
            <a:r>
              <a:rPr lang="es-E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unha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visión utilitarista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es-ES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s-E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SOLUCIONA OS PROBLEMAS DO SISTEMA, AGRÁVAOS</a:t>
            </a:r>
            <a:endParaRPr lang="es-ES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gl-E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Introdución</a:t>
            </a:r>
            <a:endParaRPr lang="gl-E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70725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45196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23864" cy="4854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MODELO ACTUAL</a:t>
            </a:r>
          </a:p>
          <a:p>
            <a:pPr marL="0" indent="0" algn="just">
              <a:buNone/>
            </a:pPr>
            <a:endParaRPr lang="es-E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1" indent="0" algn="just">
              <a:buFont typeface="Wingdings" pitchFamily="2" charset="2"/>
              <a:buChar char="Ø"/>
            </a:pPr>
            <a:r>
              <a:rPr lang="gl-E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Desoe á comunidade educativa</a:t>
            </a:r>
          </a:p>
          <a:p>
            <a:pPr marL="274320" lvl="1" indent="0" algn="just">
              <a:buFont typeface="Wingdings" pitchFamily="2" charset="2"/>
              <a:buChar char="Ø"/>
            </a:pPr>
            <a:r>
              <a:rPr lang="es-E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Diversifica os modelos de </a:t>
            </a:r>
            <a:r>
              <a:rPr lang="es-E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xestión</a:t>
            </a:r>
            <a:r>
              <a:rPr lang="es-E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buscando o  NEGOCIO</a:t>
            </a:r>
          </a:p>
          <a:p>
            <a:pPr marL="274320" lvl="1" indent="0" algn="just">
              <a:buFont typeface="Wingdings" pitchFamily="2" charset="2"/>
              <a:buChar char="Ø"/>
            </a:pPr>
            <a:r>
              <a:rPr lang="es-E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Foxe</a:t>
            </a:r>
            <a:r>
              <a:rPr lang="es-E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dunha</a:t>
            </a:r>
            <a:r>
              <a:rPr lang="es-E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visión educativa do </a:t>
            </a:r>
            <a:r>
              <a:rPr lang="es-E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servizo</a:t>
            </a:r>
            <a:endParaRPr lang="es-ES" sz="23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1" indent="0" algn="just">
              <a:buFont typeface="Wingdings" pitchFamily="2" charset="2"/>
              <a:buChar char="Ø"/>
            </a:pPr>
            <a:r>
              <a:rPr lang="es-E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</a:t>
            </a:r>
            <a:r>
              <a:rPr lang="es-E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</a:t>
            </a:r>
            <a:r>
              <a:rPr lang="es-E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 </a:t>
            </a:r>
            <a:r>
              <a:rPr lang="es-E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solucións</a:t>
            </a:r>
            <a:r>
              <a:rPr lang="es-E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só</a:t>
            </a:r>
            <a:r>
              <a:rPr lang="es-E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esquivar os problemas</a:t>
            </a:r>
          </a:p>
          <a:p>
            <a:pPr marL="274320" lvl="1" indent="0" algn="just">
              <a:buFont typeface="Wingdings" pitchFamily="2" charset="2"/>
              <a:buChar char="Ø"/>
            </a:pPr>
            <a:endParaRPr lang="es-ES" sz="23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1" indent="0" algn="just">
              <a:buFont typeface="Wingdings" pitchFamily="2" charset="2"/>
              <a:buChar char="Ø"/>
            </a:pPr>
            <a:endParaRPr lang="gl-ES" sz="23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1" indent="0" algn="just">
              <a:buNone/>
            </a:pPr>
            <a:endParaRPr lang="gl-E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gl-E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Introdución</a:t>
            </a:r>
            <a:endParaRPr lang="gl-E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376" y="602701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87376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gl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712968" cy="4854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 smtClean="0">
                <a:solidFill>
                  <a:schemeClr val="tx1"/>
                </a:solidFill>
              </a:rPr>
              <a:t>A Confederación ANPAS GALEGAS </a:t>
            </a:r>
            <a:r>
              <a:rPr lang="es-ES" dirty="0" err="1" smtClean="0">
                <a:solidFill>
                  <a:schemeClr val="tx1"/>
                </a:solidFill>
              </a:rPr>
              <a:t>própón</a:t>
            </a:r>
            <a:r>
              <a:rPr lang="es-ES" dirty="0" smtClean="0">
                <a:solidFill>
                  <a:schemeClr val="tx1"/>
                </a:solidFill>
              </a:rPr>
              <a:t> un modelo diferente, </a:t>
            </a:r>
            <a:r>
              <a:rPr lang="es-ES" dirty="0" err="1" smtClean="0">
                <a:solidFill>
                  <a:schemeClr val="tx1"/>
                </a:solidFill>
              </a:rPr>
              <a:t>explicámolo</a:t>
            </a:r>
            <a:r>
              <a:rPr lang="es-ES" dirty="0" smtClean="0">
                <a:solidFill>
                  <a:schemeClr val="tx1"/>
                </a:solidFill>
              </a:rPr>
              <a:t> en cinco apartados:</a:t>
            </a:r>
          </a:p>
          <a:p>
            <a:pPr marL="0" indent="0" algn="just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ES" dirty="0" err="1" smtClean="0"/>
              <a:t>Obxecto</a:t>
            </a:r>
            <a:r>
              <a:rPr lang="es-ES" dirty="0" smtClean="0"/>
              <a:t> do </a:t>
            </a:r>
            <a:r>
              <a:rPr lang="es-ES" dirty="0" err="1" smtClean="0"/>
              <a:t>servizo</a:t>
            </a:r>
            <a:endParaRPr lang="es-E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</a:rPr>
              <a:t>Centros que o utilizarán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" dirty="0" smtClean="0"/>
              <a:t>Modelo de </a:t>
            </a:r>
            <a:r>
              <a:rPr lang="es-ES" dirty="0" err="1" smtClean="0"/>
              <a:t>Xéstión</a:t>
            </a:r>
            <a:r>
              <a:rPr lang="es-ES" dirty="0" smtClean="0"/>
              <a:t>, usuarias, </a:t>
            </a:r>
            <a:r>
              <a:rPr lang="es-ES" dirty="0" err="1" smtClean="0"/>
              <a:t>traballadoras</a:t>
            </a:r>
            <a:r>
              <a:rPr lang="es-E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" dirty="0" smtClean="0"/>
              <a:t>Modelo organizativo e económico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</a:rPr>
              <a:t>Modelo nutricional e de atención </a:t>
            </a:r>
            <a:endParaRPr lang="gl-ES" dirty="0">
              <a:solidFill>
                <a:schemeClr val="tx1"/>
              </a:solidFill>
            </a:endParaRPr>
          </a:p>
        </p:txBody>
      </p:sp>
      <p:pic>
        <p:nvPicPr>
          <p:cNvPr id="4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Documents and Settings\Acer_user\Escritorio\ANPAS\Curso 2016 -17\anpas galegas gif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4065"/>
            <a:ext cx="216024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426983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ue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3737</TotalTime>
  <Words>1340</Words>
  <Application>Microsoft Office PowerPoint</Application>
  <PresentationFormat>Presentación en pantalla (4:3)</PresentationFormat>
  <Paragraphs>228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Civil</vt:lpstr>
      <vt:lpstr>Proposta de Transformación dos Comedores Escolares</vt:lpstr>
      <vt:lpstr>Introdución</vt:lpstr>
      <vt:lpstr>Introdución</vt:lpstr>
      <vt:lpstr>Introdución</vt:lpstr>
      <vt:lpstr>Introdución</vt:lpstr>
      <vt:lpstr>Introdución</vt:lpstr>
      <vt:lpstr>Introdución</vt:lpstr>
      <vt:lpstr>Introdución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Proposta</vt:lpstr>
      <vt:lpstr>Conclusións</vt:lpstr>
      <vt:lpstr>Conclusións</vt:lpstr>
      <vt:lpstr>Conclusións</vt:lpstr>
      <vt:lpstr>Conclusións</vt:lpstr>
      <vt:lpstr>Diapositiva 36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de transformación dos comedores escolares</dc:title>
  <dc:creator>MI PC</dc:creator>
  <cp:lastModifiedBy>Propietario</cp:lastModifiedBy>
  <cp:revision>126</cp:revision>
  <dcterms:created xsi:type="dcterms:W3CDTF">2016-11-21T16:45:50Z</dcterms:created>
  <dcterms:modified xsi:type="dcterms:W3CDTF">2016-12-13T11:17:06Z</dcterms:modified>
</cp:coreProperties>
</file>